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1" r:id="rId3"/>
    <p:sldId id="267" r:id="rId4"/>
    <p:sldId id="258" r:id="rId5"/>
    <p:sldId id="269" r:id="rId6"/>
    <p:sldId id="268" r:id="rId7"/>
    <p:sldId id="266" r:id="rId8"/>
    <p:sldId id="271" r:id="rId9"/>
    <p:sldId id="272" r:id="rId10"/>
    <p:sldId id="273" r:id="rId11"/>
    <p:sldId id="274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930C8-EE30-4364-B001-C4398B5957B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B3E92-A3BC-4CBD-BF17-06883B928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046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Работа медсестры связана с пациентами, которые вследствие своего болезненного состояния испытывают различные негативные эмоции, такие как тревога, печаль, негативизм, озлобленность. Это в свою очередь может приводить к агрессивности и повышенной конфликтности. Медицинской сестре важно знать, как конструктивно реагировать и нивелировать негативное поведение. Однако, нужно помнить, что конфликты неизбежны даже при самых хороших отношениях, вследствие того что все люди разные. И дело вовсе не в том, чтобы избегать конфликтов, а в том, чтобы научиться грамотно их разрешать. Необходимым условием для этого является понимание природы конфликта и его различных сторон.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Конфликт – это способ взаимодействия людей при столкновении противоположных точек зрения, мотивов, установок, интересов, потребностей, норм и типов поведения. Понятие конфликта неоднозначно и рассматривается обычно с двух сторон.</a:t>
            </a:r>
          </a:p>
        </p:txBody>
      </p:sp>
    </p:spTree>
    <p:extLst>
      <p:ext uri="{BB962C8B-B14F-4D97-AF65-F5344CB8AC3E}">
        <p14:creationId xmlns:p14="http://schemas.microsoft.com/office/powerpoint/2010/main" xmlns="" val="242333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ACF-DAC8-46DF-AE09-51396C4288BC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58D2-7F6C-4FD6-B1A9-727E90132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ACF-DAC8-46DF-AE09-51396C4288BC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58D2-7F6C-4FD6-B1A9-727E90132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ACF-DAC8-46DF-AE09-51396C4288BC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58D2-7F6C-4FD6-B1A9-727E90132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ACF-DAC8-46DF-AE09-51396C4288BC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58D2-7F6C-4FD6-B1A9-727E90132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ACF-DAC8-46DF-AE09-51396C4288BC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58D2-7F6C-4FD6-B1A9-727E90132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ACF-DAC8-46DF-AE09-51396C4288BC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58D2-7F6C-4FD6-B1A9-727E90132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ACF-DAC8-46DF-AE09-51396C4288BC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58D2-7F6C-4FD6-B1A9-727E90132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ACF-DAC8-46DF-AE09-51396C4288BC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58D2-7F6C-4FD6-B1A9-727E90132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ACF-DAC8-46DF-AE09-51396C4288BC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58D2-7F6C-4FD6-B1A9-727E90132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ACF-DAC8-46DF-AE09-51396C4288BC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58D2-7F6C-4FD6-B1A9-727E90132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6ACF-DAC8-46DF-AE09-51396C4288BC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58D2-7F6C-4FD6-B1A9-727E90132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46ACF-DAC8-46DF-AE09-51396C4288BC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558D2-7F6C-4FD6-B1A9-727E90132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357298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РЕКОМЕНДАЦИИ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эффективной коммуникации медицинского персонала с пациентами с диагнозом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COVID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19 в стационарных и амбулаторных условиях лечения.</a:t>
            </a:r>
            <a:endParaRPr lang="ru-RU" sz="2400" dirty="0">
              <a:solidFill>
                <a:schemeClr val="tx2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C:\Documents and Settings\ЕХорошенков\Рабочий стол\Документы\Логотип_ОКБ_презен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66"/>
            <a:ext cx="1000132" cy="10001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357290" y="564845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Государственное бюджетное учреждение здравоохранения Тверской области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«ОБЛАСТНАЯ КЛИНИЧЕСКАЯ БОЛЬНИЦА»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4" descr="E:\Стресс коронавирус\шар  + врач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08" y="2926958"/>
            <a:ext cx="9099792" cy="34124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03848" y="3105835"/>
            <a:ext cx="59401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dirty="0" smtClean="0">
              <a:latin typeface="Book Antiqua" pitchFamily="18" charset="0"/>
              <a:ea typeface="Arimo" pitchFamily="34" charset="0"/>
              <a:cs typeface="Arimo" pitchFamily="34" charset="0"/>
            </a:endParaRPr>
          </a:p>
          <a:p>
            <a:pPr algn="r"/>
            <a:endParaRPr lang="ru-RU" b="1" dirty="0">
              <a:latin typeface="Book Antiqua" pitchFamily="18" charset="0"/>
              <a:ea typeface="Arimo" pitchFamily="34" charset="0"/>
              <a:cs typeface="Arimo" pitchFamily="34" charset="0"/>
            </a:endParaRPr>
          </a:p>
          <a:p>
            <a:pPr algn="r"/>
            <a:endParaRPr lang="ru-RU" b="1" dirty="0" smtClean="0">
              <a:latin typeface="Book Antiqua" pitchFamily="18" charset="0"/>
              <a:ea typeface="Arimo" pitchFamily="34" charset="0"/>
              <a:cs typeface="Arimo" pitchFamily="34" charset="0"/>
            </a:endParaRPr>
          </a:p>
          <a:p>
            <a:pPr algn="r"/>
            <a:endParaRPr lang="ru-RU" b="1" dirty="0">
              <a:latin typeface="Book Antiqua" pitchFamily="18" charset="0"/>
              <a:ea typeface="Arimo" pitchFamily="34" charset="0"/>
              <a:cs typeface="Arimo" pitchFamily="34" charset="0"/>
            </a:endParaRPr>
          </a:p>
          <a:p>
            <a:pPr algn="r"/>
            <a:endParaRPr lang="ru-RU" b="1" dirty="0" smtClean="0">
              <a:latin typeface="Book Antiqua" pitchFamily="18" charset="0"/>
              <a:ea typeface="Arimo" pitchFamily="34" charset="0"/>
              <a:cs typeface="Arimo" pitchFamily="34" charset="0"/>
            </a:endParaRPr>
          </a:p>
          <a:p>
            <a:pPr algn="r"/>
            <a:endParaRPr lang="ru-RU" b="1" dirty="0">
              <a:latin typeface="Book Antiqua" pitchFamily="18" charset="0"/>
              <a:ea typeface="Arimo" pitchFamily="34" charset="0"/>
              <a:cs typeface="Arimo" pitchFamily="34" charset="0"/>
            </a:endParaRPr>
          </a:p>
          <a:p>
            <a:pPr algn="r"/>
            <a:endParaRPr lang="ru-RU" b="1" dirty="0" smtClean="0">
              <a:latin typeface="Book Antiqua" pitchFamily="18" charset="0"/>
              <a:ea typeface="Arimo" pitchFamily="34" charset="0"/>
              <a:cs typeface="Arimo" pitchFamily="34" charset="0"/>
            </a:endParaRPr>
          </a:p>
          <a:p>
            <a:pPr algn="r"/>
            <a:endParaRPr lang="ru-RU" b="1" dirty="0">
              <a:latin typeface="Book Antiqua" pitchFamily="18" charset="0"/>
              <a:ea typeface="Arimo" pitchFamily="34" charset="0"/>
              <a:cs typeface="Arimo" pitchFamily="34" charset="0"/>
            </a:endParaRPr>
          </a:p>
          <a:p>
            <a:pPr algn="r"/>
            <a:endParaRPr lang="ru-RU" b="1" dirty="0" smtClean="0">
              <a:latin typeface="Book Antiqua" pitchFamily="18" charset="0"/>
              <a:ea typeface="Arimo" pitchFamily="34" charset="0"/>
              <a:cs typeface="Arimo" pitchFamily="34" charset="0"/>
            </a:endParaRPr>
          </a:p>
          <a:p>
            <a:pPr algn="r"/>
            <a:endParaRPr lang="ru-RU" b="1" dirty="0">
              <a:latin typeface="Book Antiqua" pitchFamily="18" charset="0"/>
              <a:ea typeface="Arimo" pitchFamily="34" charset="0"/>
              <a:cs typeface="Arimo" pitchFamily="34" charset="0"/>
            </a:endParaRPr>
          </a:p>
          <a:p>
            <a:pPr algn="r"/>
            <a:endParaRPr lang="ru-RU" b="1" dirty="0" smtClean="0">
              <a:latin typeface="Book Antiqua" pitchFamily="18" charset="0"/>
              <a:ea typeface="Arimo" pitchFamily="34" charset="0"/>
              <a:cs typeface="Arimo" pitchFamily="34" charset="0"/>
            </a:endParaRPr>
          </a:p>
          <a:p>
            <a:pPr algn="r"/>
            <a:r>
              <a:rPr lang="ru-RU" b="1" dirty="0" smtClean="0">
                <a:latin typeface="Book Antiqua" pitchFamily="18" charset="0"/>
                <a:ea typeface="Arimo" pitchFamily="34" charset="0"/>
                <a:cs typeface="Arimo" pitchFamily="34" charset="0"/>
              </a:rPr>
              <a:t>			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ПРЕЗЕНТАЦИИ\тренинги для персонала\фон\фон 3_files\medicine-wall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32048"/>
          </a:xfrm>
        </p:spPr>
        <p:txBody>
          <a:bodyPr>
            <a:noAutofit/>
          </a:bodyPr>
          <a:lstStyle/>
          <a:p>
            <a:r>
              <a:rPr lang="ru-RU" sz="3200" kern="100" dirty="0" smtClean="0"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Профилактика </a:t>
            </a:r>
            <a:r>
              <a:rPr lang="ru-RU" sz="3200" kern="100" dirty="0"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синдрома профессионального </a:t>
            </a:r>
            <a:r>
              <a:rPr lang="ru-RU" sz="3200" kern="100" dirty="0" smtClean="0"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выгорания.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4726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Совместное </a:t>
            </a:r>
            <a:r>
              <a:rPr lang="ru-RU" dirty="0"/>
              <a:t>обсуждение достижений и проблем позволяет снизить напряжение в коллективе. Важно начинать обсуждение с похвалы, с того, что получилось, а потом переходить на замечания в виде пожеланий. </a:t>
            </a:r>
          </a:p>
          <a:p>
            <a:r>
              <a:rPr lang="ru-RU" dirty="0"/>
              <a:t>Можно создать в </a:t>
            </a:r>
            <a:r>
              <a:rPr lang="ru-RU" dirty="0" smtClean="0"/>
              <a:t>клинике  почтовый </a:t>
            </a:r>
            <a:r>
              <a:rPr lang="ru-RU" dirty="0"/>
              <a:t>ящик для писем, </a:t>
            </a:r>
            <a:r>
              <a:rPr lang="ru-RU" dirty="0" smtClean="0"/>
              <a:t>  куда </a:t>
            </a:r>
            <a:r>
              <a:rPr lang="ru-RU" dirty="0"/>
              <a:t>сотрудники могут </a:t>
            </a:r>
            <a:r>
              <a:rPr lang="ru-RU" dirty="0" smtClean="0"/>
              <a:t>написать анонимные  сообщения </a:t>
            </a:r>
            <a:r>
              <a:rPr lang="ru-RU" dirty="0"/>
              <a:t>для руководства. </a:t>
            </a:r>
            <a:r>
              <a:rPr lang="ru-RU" dirty="0" smtClean="0"/>
              <a:t> Это  позволит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высказываться персоналу </a:t>
            </a:r>
            <a:r>
              <a:rPr lang="ru-RU" dirty="0"/>
              <a:t>и </a:t>
            </a:r>
            <a:r>
              <a:rPr lang="ru-RU" dirty="0" smtClean="0"/>
              <a:t>не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вызывать  </a:t>
            </a:r>
            <a:r>
              <a:rPr lang="ru-RU" dirty="0"/>
              <a:t>открытого конфликта.  </a:t>
            </a:r>
          </a:p>
          <a:p>
            <a:r>
              <a:rPr lang="ru-RU" dirty="0"/>
              <a:t>Для своевременного </a:t>
            </a:r>
            <a:r>
              <a:rPr lang="ru-RU" dirty="0" smtClean="0"/>
              <a:t>выявления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/>
              <a:t>депрессии и тревоги у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сотрудников,  рекомендуется</a:t>
            </a:r>
          </a:p>
          <a:p>
            <a:pPr marL="0" indent="0">
              <a:buNone/>
            </a:pPr>
            <a:r>
              <a:rPr lang="ru-RU" dirty="0" smtClean="0"/>
              <a:t>     проводить тестирование по</a:t>
            </a:r>
          </a:p>
          <a:p>
            <a:pPr marL="0" indent="0">
              <a:buNone/>
            </a:pPr>
            <a:r>
              <a:rPr lang="ru-RU" dirty="0" smtClean="0"/>
              <a:t>     шкале </a:t>
            </a:r>
            <a:r>
              <a:rPr lang="ru-RU" dirty="0"/>
              <a:t>HADS (Госпитальная </a:t>
            </a:r>
            <a:r>
              <a:rPr lang="ru-RU" dirty="0" smtClean="0"/>
              <a:t>шкала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/>
              <a:t>тревоги и депрессии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(</a:t>
            </a:r>
            <a:r>
              <a:rPr lang="ru-RU" dirty="0" err="1"/>
              <a:t>Hospital</a:t>
            </a:r>
            <a:r>
              <a:rPr lang="ru-RU" dirty="0"/>
              <a:t> </a:t>
            </a:r>
            <a:r>
              <a:rPr lang="ru-RU" dirty="0" err="1"/>
              <a:t>Anxiety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 smtClean="0"/>
              <a:t>Depression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Scale</a:t>
            </a:r>
            <a:r>
              <a:rPr lang="ru-RU" dirty="0"/>
              <a:t>, HADS).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797789"/>
            <a:ext cx="4241202" cy="4054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ПРЕЗЕНТАЦИИ\тренинги для персонала\фон\фон 3_files\medicine-wall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Упражнение «Простые утверждения»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58326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Для повышения стрессоустойчивости существует упражнение «Простые утверждения».  Повторение коротких, простых утверждений позволяет справиться с эмоциональным напряжением, снимает беспокойство, придает уверенность в свои силы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lvl="0"/>
            <a:r>
              <a:rPr lang="ru-RU" sz="3800" dirty="0"/>
              <a:t>Я могу полностью расслабиться, а потом быстро собраться.</a:t>
            </a:r>
          </a:p>
          <a:p>
            <a:pPr lvl="0"/>
            <a:r>
              <a:rPr lang="ru-RU" sz="3800" dirty="0"/>
              <a:t>Сейчас я чувствую себя лучше. </a:t>
            </a:r>
          </a:p>
          <a:p>
            <a:pPr lvl="0"/>
            <a:r>
              <a:rPr lang="ru-RU" sz="3800" dirty="0"/>
              <a:t>Я могу гордиться своими успехами.</a:t>
            </a:r>
          </a:p>
          <a:p>
            <a:pPr lvl="0"/>
            <a:r>
              <a:rPr lang="ru-RU" sz="3800" dirty="0"/>
              <a:t>Жизнь слишком коротка, чтоб тратить ее на беспокойство.</a:t>
            </a:r>
          </a:p>
          <a:p>
            <a:pPr lvl="0"/>
            <a:r>
              <a:rPr lang="ru-RU" sz="3800" dirty="0"/>
              <a:t>Я могу быть доволен тем, что мне удалось сделать.</a:t>
            </a:r>
          </a:p>
          <a:p>
            <a:pPr lvl="0"/>
            <a:r>
              <a:rPr lang="ru-RU" sz="3800" dirty="0"/>
              <a:t>Скоро это пройдет, бывало и хуже.</a:t>
            </a:r>
          </a:p>
          <a:p>
            <a:pPr lvl="0"/>
            <a:r>
              <a:rPr lang="ru-RU" sz="3800" dirty="0"/>
              <a:t>Отмечаем у себя в груди солнышко  </a:t>
            </a:r>
            <a:r>
              <a:rPr lang="ru-RU" sz="3800" dirty="0" smtClean="0"/>
              <a:t>достаем </a:t>
            </a:r>
            <a:r>
              <a:rPr lang="ru-RU" sz="3800" dirty="0"/>
              <a:t>его из-за туч и неурядиц.</a:t>
            </a:r>
          </a:p>
          <a:p>
            <a:pPr lvl="0"/>
            <a:r>
              <a:rPr lang="ru-RU" sz="3800" dirty="0"/>
              <a:t>У МЕНЯ ВСЕ ПОЛУЧИТСЯ!</a:t>
            </a:r>
          </a:p>
          <a:p>
            <a:pPr lvl="0"/>
            <a:r>
              <a:rPr lang="ru-RU" sz="3800" dirty="0"/>
              <a:t>Я СИЛЬНЫЙ! </a:t>
            </a:r>
          </a:p>
          <a:p>
            <a:pPr lvl="0"/>
            <a:r>
              <a:rPr lang="ru-RU" sz="3800" dirty="0"/>
              <a:t>Я СПОКОЙНЫЙ!</a:t>
            </a:r>
          </a:p>
          <a:p>
            <a:pPr lvl="0"/>
            <a:r>
              <a:rPr lang="ru-RU" sz="3800" dirty="0"/>
              <a:t>Я ЕСТЬ!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50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7918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2924944"/>
            <a:ext cx="871296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6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6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Всем известно, </a:t>
            </a:r>
            <a:r>
              <a:rPr lang="ru-RU" sz="3000" b="1" dirty="0">
                <a:solidFill>
                  <a:schemeClr val="bg1">
                    <a:lumMod val="95000"/>
                  </a:schemeClr>
                </a:solidFill>
              </a:rPr>
              <a:t>что 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</a:rPr>
              <a:t>COVID</a:t>
            </a:r>
            <a:r>
              <a:rPr lang="ru-RU" sz="3000" b="1" dirty="0">
                <a:solidFill>
                  <a:schemeClr val="bg1">
                    <a:lumMod val="95000"/>
                  </a:schemeClr>
                </a:solidFill>
              </a:rPr>
              <a:t> -19 - это необычный вирус, </a:t>
            </a:r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ранее человечество </a:t>
            </a:r>
            <a:r>
              <a:rPr lang="ru-RU" sz="3000" b="1" dirty="0">
                <a:solidFill>
                  <a:schemeClr val="bg1">
                    <a:lumMod val="95000"/>
                  </a:schemeClr>
                </a:solidFill>
              </a:rPr>
              <a:t>никогда </a:t>
            </a:r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не </a:t>
            </a:r>
            <a:r>
              <a:rPr lang="ru-RU" sz="3000" b="1" dirty="0">
                <a:solidFill>
                  <a:schemeClr val="bg1">
                    <a:lumMod val="95000"/>
                  </a:schemeClr>
                </a:solidFill>
              </a:rPr>
              <a:t>сталкивалось с чем-то подобным.</a:t>
            </a:r>
          </a:p>
          <a:p>
            <a:pPr algn="ctr"/>
            <a:r>
              <a:rPr lang="ru-RU" sz="3000" b="1" dirty="0">
                <a:solidFill>
                  <a:schemeClr val="bg1">
                    <a:lumMod val="95000"/>
                  </a:schemeClr>
                </a:solidFill>
              </a:rPr>
              <a:t>У каждого поколения свои жизненные трудности. На нашу долю выпал 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</a:rPr>
              <a:t>COVID</a:t>
            </a:r>
            <a:r>
              <a:rPr lang="ru-RU" sz="3000" b="1" dirty="0">
                <a:solidFill>
                  <a:schemeClr val="bg1">
                    <a:lumMod val="95000"/>
                  </a:schemeClr>
                </a:solidFill>
              </a:rPr>
              <a:t> -19 и  мы должны достойно </a:t>
            </a:r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его пережить</a:t>
            </a:r>
            <a:r>
              <a:rPr lang="ru-RU" sz="2600" b="1" dirty="0" smtClean="0">
                <a:solidFill>
                  <a:schemeClr val="bg1">
                    <a:lumMod val="95000"/>
                  </a:schemeClr>
                </a:solidFill>
              </a:rPr>
              <a:t>!</a:t>
            </a:r>
          </a:p>
          <a:p>
            <a:r>
              <a:rPr lang="ru-RU" sz="2600" dirty="0" smtClean="0">
                <a:solidFill>
                  <a:schemeClr val="bg1">
                    <a:lumMod val="95000"/>
                  </a:schemeClr>
                </a:solidFill>
              </a:rPr>
              <a:t>							</a:t>
            </a:r>
            <a:endParaRPr lang="ru-RU" sz="2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6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ПРЕЗЕНТАЦИИ\тренинги для персонала\фон\фон 3_files\medicine-wall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altLang="zh-CN" sz="2800" dirty="0" smtClean="0">
                <a:latin typeface="+mn-lt"/>
                <a:ea typeface="NSimSun" pitchFamily="49" charset="-122"/>
                <a:cs typeface="Times New Roman" pitchFamily="18" charset="0"/>
              </a:rPr>
              <a:t>Характерная реакция пациентов </a:t>
            </a:r>
            <a:br>
              <a:rPr lang="ru-RU" altLang="zh-CN" sz="2800" dirty="0" smtClean="0">
                <a:latin typeface="+mn-lt"/>
                <a:ea typeface="NSimSun" pitchFamily="49" charset="-122"/>
                <a:cs typeface="Times New Roman" pitchFamily="18" charset="0"/>
              </a:rPr>
            </a:br>
            <a:r>
              <a:rPr lang="ru-RU" altLang="zh-CN" sz="2800" dirty="0" smtClean="0">
                <a:latin typeface="+mn-lt"/>
                <a:ea typeface="NSimSun" pitchFamily="49" charset="-122"/>
                <a:cs typeface="Times New Roman" pitchFamily="18" charset="0"/>
              </a:rPr>
              <a:t>с заболеванием </a:t>
            </a:r>
            <a:r>
              <a:rPr lang="en-US" altLang="zh-CN" sz="2800" dirty="0" smtClean="0">
                <a:latin typeface="+mn-lt"/>
                <a:ea typeface="NSimSun" pitchFamily="49" charset="-122"/>
                <a:cs typeface="Times New Roman" pitchFamily="18" charset="0"/>
              </a:rPr>
              <a:t>COVID</a:t>
            </a:r>
            <a:r>
              <a:rPr lang="ru-RU" altLang="zh-CN" sz="2800" dirty="0">
                <a:latin typeface="+mn-lt"/>
                <a:ea typeface="NSimSun" pitchFamily="49" charset="-122"/>
                <a:cs typeface="Times New Roman" pitchFamily="18" charset="0"/>
              </a:rPr>
              <a:t>-</a:t>
            </a:r>
            <a:r>
              <a:rPr lang="ru-RU" altLang="zh-CN" sz="2800" dirty="0" smtClean="0">
                <a:latin typeface="+mn-lt"/>
                <a:ea typeface="NSimSun" pitchFamily="49" charset="-122"/>
                <a:cs typeface="Times New Roman" pitchFamily="18" charset="0"/>
              </a:rPr>
              <a:t>19 .</a:t>
            </a:r>
            <a:endParaRPr lang="ru-RU" sz="2800" dirty="0">
              <a:latin typeface="+mn-lt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395536" y="908720"/>
            <a:ext cx="8748464" cy="5949280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zh-CN" sz="2400" dirty="0" smtClean="0">
                <a:solidFill>
                  <a:srgbClr val="000000"/>
                </a:solidFill>
                <a:ea typeface="NSimSun" pitchFamily="49" charset="-122"/>
                <a:cs typeface="Times New Roman" pitchFamily="18" charset="0"/>
              </a:rPr>
              <a:t>страх умереть;</a:t>
            </a:r>
            <a:endParaRPr lang="ru-RU" altLang="zh-CN" sz="2400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zh-CN" sz="2400" dirty="0" smtClean="0">
                <a:solidFill>
                  <a:srgbClr val="000000"/>
                </a:solidFill>
                <a:ea typeface="NSimSun" pitchFamily="49" charset="-122"/>
                <a:cs typeface="Times New Roman" pitchFamily="18" charset="0"/>
              </a:rPr>
              <a:t>страх потерять средства к существованию, и быть уволенным с работы;</a:t>
            </a:r>
            <a:endParaRPr lang="ru-RU" altLang="zh-CN" sz="2400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zh-CN" sz="2400" dirty="0" smtClean="0">
                <a:solidFill>
                  <a:srgbClr val="000000"/>
                </a:solidFill>
                <a:ea typeface="NSimSun" pitchFamily="49" charset="-122"/>
                <a:cs typeface="Times New Roman" pitchFamily="18" charset="0"/>
              </a:rPr>
              <a:t>страх социального исключения, находиться на карантине длительное время;  </a:t>
            </a:r>
            <a:endParaRPr lang="ru-RU" altLang="zh-CN" sz="2400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zh-CN" sz="2400" dirty="0" smtClean="0">
                <a:solidFill>
                  <a:srgbClr val="000000"/>
                </a:solidFill>
                <a:ea typeface="NSimSun" pitchFamily="49" charset="-122"/>
                <a:cs typeface="Times New Roman" pitchFamily="18" charset="0"/>
              </a:rPr>
              <a:t>растерянность и бессилие; бессилие и беспомощность.</a:t>
            </a:r>
            <a:endParaRPr lang="ru-RU" altLang="zh-CN" sz="2400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zh-CN" sz="2400" dirty="0" smtClean="0">
                <a:solidFill>
                  <a:srgbClr val="000000"/>
                </a:solidFill>
                <a:ea typeface="NSimSun" pitchFamily="49" charset="-122"/>
                <a:cs typeface="Times New Roman" pitchFamily="18" charset="0"/>
              </a:rPr>
              <a:t>тревога за своих близких;</a:t>
            </a:r>
            <a:endParaRPr lang="ru-RU" altLang="zh-CN" sz="2400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zh-CN" sz="2400" dirty="0" smtClean="0">
                <a:ea typeface="NSimSun" pitchFamily="49" charset="-122"/>
                <a:cs typeface="Times New Roman" pitchFamily="18" charset="0"/>
              </a:rPr>
              <a:t>страх повторного заражения;</a:t>
            </a:r>
            <a:endParaRPr lang="ru-RU" altLang="zh-CN" sz="2400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zh-CN" sz="2400" dirty="0" smtClean="0">
                <a:ea typeface="NSimSun" pitchFamily="49" charset="-122"/>
                <a:cs typeface="Times New Roman" pitchFamily="18" charset="0"/>
              </a:rPr>
              <a:t>интерпретация любых изменений в физическом самочувствии как ухудшение динамики картины болезни;</a:t>
            </a:r>
            <a:endParaRPr lang="ru-RU" altLang="zh-CN" sz="2400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zh-CN" sz="2400" dirty="0" smtClean="0">
                <a:solidFill>
                  <a:srgbClr val="000000"/>
                </a:solidFill>
                <a:ea typeface="NSimSun" pitchFamily="49" charset="-122"/>
                <a:cs typeface="Times New Roman" pitchFamily="18" charset="0"/>
              </a:rPr>
              <a:t>чувство одиночества и сниженного настроения из-за изоляции. </a:t>
            </a:r>
            <a:endParaRPr lang="ru-RU" altLang="zh-CN" sz="2400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zh-CN" sz="2400" dirty="0" smtClean="0">
                <a:solidFill>
                  <a:srgbClr val="000000"/>
                </a:solidFill>
                <a:ea typeface="NSimSun" pitchFamily="49" charset="-122"/>
                <a:cs typeface="Times New Roman" pitchFamily="18" charset="0"/>
              </a:rPr>
              <a:t>протестные реакции против лечения, которые выражаются в отказе соблюдения режима самоизоляции, нежелании сотрудничать с врачом, легкомысленное отношение к симптомам заболевания.</a:t>
            </a:r>
            <a:endParaRPr lang="ru-RU" altLang="zh-CN" sz="2400" dirty="0" smtClean="0"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135729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ПРЕЗЕНТАЦИИ\тренинги для персонала\фон\фон 3_files\medicine-wall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dirty="0" smtClean="0"/>
              <a:t>Формы реагирования пациентов.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857232"/>
            <a:ext cx="8472518" cy="6000768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pPr lvl="0"/>
            <a:r>
              <a:rPr lang="ru-RU" sz="4500" b="1" dirty="0" smtClean="0"/>
              <a:t>Агрессия</a:t>
            </a:r>
            <a:r>
              <a:rPr lang="ru-RU" sz="4500" dirty="0" smtClean="0"/>
              <a:t>, при которой пациент раздражен, вспыльчив, обвиняет всех: своих близких, медицинских работников, правительство и др. Такая реакция позволяет человеку привлечь внимание к своим страданиям, и таким образом справиться с тревогой. Главное - не принимайте агрессию на свой счет! Это полностью эгоистичный гнев. Человек злится, потому что, он лишился того, что приносило радость.</a:t>
            </a:r>
          </a:p>
          <a:p>
            <a:pPr lvl="0"/>
            <a:r>
              <a:rPr lang="ru-RU" sz="4500" b="1" dirty="0" smtClean="0"/>
              <a:t>Отрицание. </a:t>
            </a:r>
            <a:r>
              <a:rPr lang="ru-RU" sz="4500" dirty="0" smtClean="0"/>
              <a:t> Пациент не верит в то, что с ним происходит, скептически относится к своим симптомам, обесценивает возможную помощь, </a:t>
            </a:r>
            <a:r>
              <a:rPr lang="ru-RU" sz="4500" i="1" dirty="0" smtClean="0"/>
              <a:t>(Например: «Я чувствую себя хорошо.», «Я не болею, у меня нет никаких симптомов болезни. Я хочу вернуться домой. Скорее всего это ОРВИ»)</a:t>
            </a:r>
            <a:r>
              <a:rPr lang="ru-RU" sz="4500" dirty="0" smtClean="0"/>
              <a:t>. Человек еще не  верит в то, что произошло. </a:t>
            </a:r>
            <a:r>
              <a:rPr lang="ru-RU" sz="4500" i="1" dirty="0" smtClean="0"/>
              <a:t>«Это ошибка, наверное какая-то, этого не может быть...». </a:t>
            </a:r>
            <a:r>
              <a:rPr lang="ru-RU" sz="4500" dirty="0" smtClean="0"/>
              <a:t>На этой стадии   человек не чувствуют реальности, все  как будто идет во сне. К сожалению, такое поведение может привести к риску заражения окружающих или ухудшению соматического состояния самого пациента.</a:t>
            </a:r>
          </a:p>
          <a:p>
            <a:pPr lvl="0"/>
            <a:r>
              <a:rPr lang="ru-RU" sz="4500" b="1" dirty="0" smtClean="0"/>
              <a:t>Чрезмерная тревожность.</a:t>
            </a:r>
            <a:r>
              <a:rPr lang="ru-RU" sz="4500" dirty="0" smtClean="0"/>
              <a:t> Такой пациент постоянно переживает и жалуется на свое состояние. Ищет у себя различные симптомы, которых может и не существовать в реальности. Он подозревает нехватку необходимых медикаментов и оборудования. Функции такого поведения – это предвосхитить возможное ухудшение своего состояния и привлечь к себе внимание. </a:t>
            </a:r>
          </a:p>
          <a:p>
            <a:pPr lvl="0"/>
            <a:r>
              <a:rPr lang="ru-RU" sz="4500" b="1" dirty="0" smtClean="0"/>
              <a:t>Подавленность и растерянность.</a:t>
            </a:r>
            <a:r>
              <a:rPr lang="ru-RU" sz="4500" dirty="0" smtClean="0"/>
              <a:t> Для такого пациента характерно сниженный фон настроения, зацикленность на мыслях о своем здоровье, симптомах, причинах заражения и драматичных последствиях, которые могут с ним произойти. Растерянность в отношении лечения.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ПРЕЗЕНТАЦИИ\тренинги для персонала\фон\фон 3_files\medicine-wall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Ошибки при общении с пациентом.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90"/>
            <a:ext cx="9144000" cy="6357910"/>
          </a:xfrm>
        </p:spPr>
        <p:txBody>
          <a:bodyPr>
            <a:noAutofit/>
          </a:bodyPr>
          <a:lstStyle/>
          <a:p>
            <a:pPr lvl="0"/>
            <a:r>
              <a:rPr lang="ru-RU" sz="1600" b="1" dirty="0" smtClean="0"/>
              <a:t>ссылаться на собственную усталость, количество и интенсивность работы</a:t>
            </a:r>
            <a:r>
              <a:rPr lang="ru-RU" sz="1600" i="1" dirty="0" smtClean="0"/>
              <a:t>(Недопустимы фразы: «Вы думаете, Вы один такой? Посмотрите, сколько людей таких в больнице», «Я уже 12 часов на ногах», «Как я устал от этой работы»); Пациент эгоистичен и он равнодушен к трудностям других людей: других пациентов, медицинского персонала. Он еще  настойчивее будет требовать внимание.</a:t>
            </a:r>
            <a:endParaRPr lang="ru-RU" sz="1600" dirty="0" smtClean="0"/>
          </a:p>
          <a:p>
            <a:pPr lvl="0"/>
            <a:r>
              <a:rPr lang="ru-RU" sz="1600" b="1" dirty="0" smtClean="0"/>
              <a:t>не давать обещания, которые не можешь выполнить</a:t>
            </a:r>
            <a:r>
              <a:rPr lang="ru-RU" sz="1600" i="1" dirty="0" smtClean="0"/>
              <a:t>(Например: врач обещает пациенту уделить ему внимание, но не делает этого. Пациент разочаровывается. В течении дня… т.е. Целый день прокручивает мысль, что о нем забыли... Лучше сказать фразу: «Будет время, я к Вам подойду.»);</a:t>
            </a:r>
            <a:endParaRPr lang="ru-RU" sz="1600" dirty="0" smtClean="0"/>
          </a:p>
          <a:p>
            <a:pPr lvl="0"/>
            <a:r>
              <a:rPr lang="ru-RU" sz="1600" b="1" dirty="0" smtClean="0"/>
              <a:t>делать назначение лекарственной терапии, не поясняя на что оно направлено</a:t>
            </a:r>
            <a:r>
              <a:rPr lang="ru-RU" sz="1600" i="1" dirty="0" smtClean="0"/>
              <a:t>(Например: «Принимайте лекарства, это вам поможет», «Это хорошее лекарство»);  Лучше назначая терапию сказать, что этот препарат входит в стандарт лечения.</a:t>
            </a:r>
            <a:endParaRPr lang="ru-RU" sz="1600" dirty="0" smtClean="0"/>
          </a:p>
          <a:p>
            <a:pPr lvl="0"/>
            <a:r>
              <a:rPr lang="ru-RU" sz="1600" b="1" dirty="0" smtClean="0"/>
              <a:t>обвинять пациента в неправильных действиях, которые привели к заболеванию и перекладывать ответственность за результат лечения на пациента</a:t>
            </a:r>
            <a:r>
              <a:rPr lang="ru-RU" sz="1600" i="1" dirty="0" smtClean="0"/>
              <a:t>(Например: «Мы делаем все возможное, а вы нас отвлекаете своими жалобами», «Вы не соблюдали карантин, вот и последствия»); Эти высказывания будут расцениваться как нападения и пациент будет защищаться. Как? Защита-нападение!</a:t>
            </a:r>
            <a:endParaRPr lang="ru-RU" sz="1600" dirty="0" smtClean="0"/>
          </a:p>
          <a:p>
            <a:pPr lvl="0"/>
            <a:r>
              <a:rPr lang="ru-RU" sz="1600" b="1" dirty="0" smtClean="0"/>
              <a:t>давать пессимистичные прогнозы</a:t>
            </a:r>
            <a:r>
              <a:rPr lang="ru-RU" sz="1600" i="1" dirty="0" smtClean="0"/>
              <a:t>(Например: «Ваше заболевание хроническое, тяжелое вам придется до конца жизни наблюдаться у врача и принимать терапию»); Лучше использовать фразу:«Ваше состояние требует врачебного наблюдения, пожалуйста, потом, сходите с этим в больницу.»</a:t>
            </a:r>
            <a:endParaRPr lang="ru-RU" sz="1600" dirty="0" smtClean="0"/>
          </a:p>
          <a:p>
            <a:pPr lvl="0"/>
            <a:r>
              <a:rPr lang="ru-RU" sz="1600" b="1" i="1" dirty="0" smtClean="0"/>
              <a:t>вести коммуникацию, без учета эмоционального состояния</a:t>
            </a:r>
            <a:r>
              <a:rPr lang="ru-RU" sz="1600" i="1" dirty="0" smtClean="0"/>
              <a:t> (Например: «Так, слушайте меня внимательно, эмоции в сторону, все вопросы потом»). Можно сказать «Для меня, так же как и для вас, важно, чтобы вы почувствовали себя лучше». </a:t>
            </a:r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ПРЕЗЕНТАЦИИ\тренинги для персонала\фон\фон 3_files\medicine-wall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24" y="9253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Принципы построения коммуникации.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26" y="260648"/>
            <a:ext cx="8858280" cy="6597352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lvl="0"/>
            <a:r>
              <a:rPr lang="ru-RU" sz="3800" dirty="0" smtClean="0"/>
              <a:t>Уважайте больного, будьте доброжелательны, оказывайте эмоциональную поддержку.</a:t>
            </a:r>
          </a:p>
          <a:p>
            <a:pPr lvl="0"/>
            <a:r>
              <a:rPr lang="ru-RU" sz="3800" dirty="0" smtClean="0"/>
              <a:t>Необходимо проговаривать пациенту и его родственникам об улучшении показателей, о положительной динамике, если она есть.</a:t>
            </a:r>
          </a:p>
          <a:p>
            <a:r>
              <a:rPr lang="ru-RU" sz="3800" dirty="0" smtClean="0">
                <a:cs typeface="Arial" panose="020B0604020202020204" pitchFamily="34" charset="0"/>
              </a:rPr>
              <a:t>Не делайте поспешных </a:t>
            </a:r>
            <a:r>
              <a:rPr lang="ru-RU" sz="3800" dirty="0" smtClean="0"/>
              <a:t>оценочных суждений в отношении  личности и поведения пациента, в том числе в присутствии коллег. </a:t>
            </a:r>
          </a:p>
          <a:p>
            <a:r>
              <a:rPr lang="ru-RU" sz="3800" dirty="0" smtClean="0"/>
              <a:t>Говорить с пациентом надо откровенно и прямо, но с учетом психоэмоционального состояния пациента. </a:t>
            </a:r>
          </a:p>
          <a:p>
            <a:r>
              <a:rPr lang="ru-RU" sz="3800" spc="-1" dirty="0" smtClean="0">
                <a:solidFill>
                  <a:srgbClr val="000000"/>
                </a:solidFill>
                <a:ea typeface="DejaVu Sans"/>
              </a:rPr>
              <a:t>Быть кратким, но понятным для пациента. Объяснить не медицинскими терминами .</a:t>
            </a:r>
          </a:p>
          <a:p>
            <a:r>
              <a:rPr lang="ru-RU" sz="3800" dirty="0" smtClean="0"/>
              <a:t>В случае неблагоприятного прогноза стараться поддерживать пациента. </a:t>
            </a:r>
          </a:p>
          <a:p>
            <a:pPr lvl="0"/>
            <a:r>
              <a:rPr lang="ru-RU" sz="3800" dirty="0" smtClean="0"/>
              <a:t>По окончании </a:t>
            </a:r>
          </a:p>
          <a:p>
            <a:pPr marL="0" lvl="0" indent="0">
              <a:buNone/>
            </a:pPr>
            <a:r>
              <a:rPr lang="ru-RU" sz="3800" dirty="0" smtClean="0"/>
              <a:t>     общения надо</a:t>
            </a:r>
          </a:p>
          <a:p>
            <a:pPr marL="0" lvl="0" indent="0">
              <a:buNone/>
            </a:pPr>
            <a:r>
              <a:rPr lang="ru-RU" sz="3800" dirty="0"/>
              <a:t> </a:t>
            </a:r>
            <a:r>
              <a:rPr lang="ru-RU" sz="3800" dirty="0" smtClean="0"/>
              <a:t>    обязательно</a:t>
            </a:r>
          </a:p>
          <a:p>
            <a:pPr marL="0" lvl="0" indent="0">
              <a:buNone/>
            </a:pPr>
            <a:r>
              <a:rPr lang="ru-RU" sz="3800" dirty="0"/>
              <a:t> </a:t>
            </a:r>
            <a:r>
              <a:rPr lang="ru-RU" sz="3800" dirty="0" smtClean="0"/>
              <a:t>    у</a:t>
            </a:r>
            <a:r>
              <a:rPr lang="ru-RU" sz="3800" spc="-1" dirty="0" smtClean="0">
                <a:solidFill>
                  <a:srgbClr val="000000"/>
                </a:solidFill>
                <a:ea typeface="DejaVu Sans"/>
              </a:rPr>
              <a:t>бедиться, что </a:t>
            </a:r>
          </a:p>
          <a:p>
            <a:pPr marL="0" lvl="0" indent="0">
              <a:buNone/>
            </a:pPr>
            <a:r>
              <a:rPr lang="ru-RU" sz="38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ru-RU" sz="3800" spc="-1" dirty="0" smtClean="0">
                <a:solidFill>
                  <a:srgbClr val="000000"/>
                </a:solidFill>
                <a:ea typeface="DejaVu Sans"/>
              </a:rPr>
              <a:t>    пациент понял</a:t>
            </a:r>
          </a:p>
          <a:p>
            <a:pPr marL="0" lvl="0" indent="0">
              <a:buNone/>
            </a:pPr>
            <a:r>
              <a:rPr lang="ru-RU" sz="38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ru-RU" sz="3800" spc="-1" dirty="0" smtClean="0">
                <a:solidFill>
                  <a:srgbClr val="000000"/>
                </a:solidFill>
                <a:ea typeface="DejaVu Sans"/>
              </a:rPr>
              <a:t>    ваши слова и знает</a:t>
            </a:r>
          </a:p>
          <a:p>
            <a:pPr marL="0" lvl="0" indent="0">
              <a:buNone/>
            </a:pPr>
            <a:r>
              <a:rPr lang="ru-RU" sz="3800" spc="-1" dirty="0" smtClean="0">
                <a:solidFill>
                  <a:srgbClr val="000000"/>
                </a:solidFill>
                <a:ea typeface="DejaVu Sans"/>
              </a:rPr>
              <a:t>     свои ближайшие</a:t>
            </a:r>
          </a:p>
          <a:p>
            <a:pPr marL="0" lvl="0" indent="0">
              <a:buNone/>
            </a:pPr>
            <a:r>
              <a:rPr lang="ru-RU" sz="38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ru-RU" sz="3800" spc="-1" dirty="0" smtClean="0">
                <a:solidFill>
                  <a:srgbClr val="000000"/>
                </a:solidFill>
                <a:ea typeface="DejaVu Sans"/>
              </a:rPr>
              <a:t>    действия</a:t>
            </a:r>
            <a:r>
              <a:rPr lang="ru-RU" sz="3800" dirty="0" smtClean="0"/>
              <a:t>.</a:t>
            </a:r>
          </a:p>
          <a:p>
            <a:endParaRPr lang="ru-RU" dirty="0"/>
          </a:p>
        </p:txBody>
      </p:sp>
      <p:pic>
        <p:nvPicPr>
          <p:cNvPr id="5" name="Picture 2" descr="F:\полиатив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5949" y="3769211"/>
            <a:ext cx="6646775" cy="3088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ПРЕЗЕНТАЦИИ\тренинги для персонала\фон\фон 3_files\medicine-wall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78378"/>
            <a:ext cx="8229600" cy="35719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Трудности при общении с  пациентом в виду</a:t>
            </a:r>
            <a:br>
              <a:rPr lang="ru-RU" sz="2400" b="1" dirty="0" smtClean="0"/>
            </a:br>
            <a:r>
              <a:rPr lang="ru-RU" sz="2400" b="1" dirty="0" smtClean="0"/>
              <a:t> использования СИЗ.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94927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Используйте «персонификацию» – обозначьте свой костюм </a:t>
            </a:r>
          </a:p>
          <a:p>
            <a:pPr marL="0" indent="0">
              <a:buNone/>
            </a:pPr>
            <a:r>
              <a:rPr lang="ru-RU" dirty="0" smtClean="0"/>
              <a:t>специальными  средствами идентификации на лицевой части </a:t>
            </a:r>
          </a:p>
          <a:p>
            <a:pPr marL="0" indent="0">
              <a:buNone/>
            </a:pPr>
            <a:r>
              <a:rPr lang="ru-RU" dirty="0" smtClean="0"/>
              <a:t>костюма, чтобы пациенту было понятно с кем</a:t>
            </a:r>
          </a:p>
          <a:p>
            <a:pPr marL="0" indent="0">
              <a:buNone/>
            </a:pPr>
            <a:r>
              <a:rPr lang="ru-RU" dirty="0" smtClean="0"/>
              <a:t> он разговаривает. </a:t>
            </a:r>
          </a:p>
          <a:p>
            <a:pPr lvl="0"/>
            <a:r>
              <a:rPr lang="ru-RU" dirty="0" smtClean="0"/>
              <a:t>Подключайте невербальную коммуникацию</a:t>
            </a:r>
          </a:p>
          <a:p>
            <a:pPr marL="0" lvl="0" indent="0">
              <a:buNone/>
            </a:pPr>
            <a:r>
              <a:rPr lang="ru-RU" dirty="0" smtClean="0"/>
              <a:t> – покачивание головой или указывание</a:t>
            </a:r>
          </a:p>
          <a:p>
            <a:pPr marL="0" lvl="0" indent="0">
              <a:buNone/>
            </a:pPr>
            <a:r>
              <a:rPr lang="ru-RU" dirty="0" smtClean="0"/>
              <a:t> руками, это позволит показать пациенту вашу</a:t>
            </a:r>
          </a:p>
          <a:p>
            <a:pPr marL="0" lvl="0" indent="0">
              <a:buNone/>
            </a:pPr>
            <a:r>
              <a:rPr lang="ru-RU" dirty="0" smtClean="0"/>
              <a:t> эмоциональную включенность в процесс</a:t>
            </a:r>
          </a:p>
          <a:p>
            <a:pPr marL="0" lvl="0" indent="0">
              <a:buNone/>
            </a:pPr>
            <a:r>
              <a:rPr lang="ru-RU" dirty="0" smtClean="0"/>
              <a:t> общения. Помните, что респираторы и другие</a:t>
            </a:r>
          </a:p>
          <a:p>
            <a:pPr marL="0" lvl="0" indent="0">
              <a:buNone/>
            </a:pPr>
            <a:r>
              <a:rPr lang="ru-RU" dirty="0" smtClean="0"/>
              <a:t> средства защиты сглаживают интонации и</a:t>
            </a:r>
          </a:p>
          <a:p>
            <a:pPr marL="0" lvl="0" indent="0">
              <a:buNone/>
            </a:pPr>
            <a:r>
              <a:rPr lang="ru-RU" dirty="0" smtClean="0"/>
              <a:t> эмоциональные реакции.</a:t>
            </a:r>
          </a:p>
          <a:p>
            <a:pPr lvl="0"/>
            <a:r>
              <a:rPr lang="ru-RU" dirty="0" smtClean="0"/>
              <a:t>Используйте короткие фразы, сказанные точно</a:t>
            </a:r>
          </a:p>
          <a:p>
            <a:pPr marL="0" lvl="0" indent="0">
              <a:buNone/>
            </a:pPr>
            <a:r>
              <a:rPr lang="ru-RU" dirty="0" smtClean="0"/>
              <a:t>и громко. Это позволит вам донести нужную </a:t>
            </a:r>
          </a:p>
          <a:p>
            <a:pPr marL="0" lvl="0" indent="0">
              <a:buNone/>
            </a:pPr>
            <a:r>
              <a:rPr lang="ru-RU" dirty="0" smtClean="0"/>
              <a:t>информацию до пациента. Если Вас попросят</a:t>
            </a:r>
          </a:p>
          <a:p>
            <a:pPr marL="0" lvl="0" indent="0">
              <a:buNone/>
            </a:pPr>
            <a:r>
              <a:rPr lang="ru-RU" dirty="0" smtClean="0"/>
              <a:t>повторить что-то, попробуйте перефразировать</a:t>
            </a:r>
          </a:p>
          <a:p>
            <a:pPr marL="0" lvl="0" indent="0">
              <a:buNone/>
            </a:pPr>
            <a:r>
              <a:rPr lang="ru-RU" dirty="0" smtClean="0"/>
              <a:t>свое предложение.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471137"/>
            <a:ext cx="3026552" cy="5387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ПРЕЗЕНТАЦИИ\тренинги для персонала\фон\фон 3_files\medicine-wall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>
            <a:normAutofit fontScale="90000"/>
          </a:bodyPr>
          <a:lstStyle/>
          <a:p>
            <a:pPr>
              <a:lnSpc>
                <a:spcPts val="3360"/>
              </a:lnSpc>
            </a:pPr>
            <a:r>
              <a:rPr lang="ru-RU" sz="3100" dirty="0" smtClean="0"/>
              <a:t>Принципы коммуникации при оказании медицинской помощи в рамках амбулаторного звена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868364"/>
            <a:ext cx="9126582" cy="598963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Предоставляйте пациенту достоверную информацию о заболевании, избегайте медицинских терминов.</a:t>
            </a:r>
          </a:p>
          <a:p>
            <a:r>
              <a:rPr lang="ru-RU" dirty="0" smtClean="0"/>
              <a:t>В случае, когда пациент делится своими переживаниями, не позволяйте себе негативных оценочных высказываний в отношении личности пациента, его эмоционального состояния и поведения.</a:t>
            </a:r>
          </a:p>
          <a:p>
            <a:r>
              <a:rPr lang="ru-RU" dirty="0" smtClean="0"/>
              <a:t> Если вы замечаете, что пациент находится в неустойчивом </a:t>
            </a:r>
            <a:r>
              <a:rPr lang="ru-RU" dirty="0" err="1" smtClean="0"/>
              <a:t>психоэмоциональном</a:t>
            </a:r>
            <a:r>
              <a:rPr lang="ru-RU" dirty="0" smtClean="0"/>
              <a:t> состоянии, постарайтесь оказать пациенту эмоциональную поддержку.</a:t>
            </a:r>
          </a:p>
          <a:p>
            <a:pPr lvl="0"/>
            <a:r>
              <a:rPr lang="ru-RU" dirty="0" smtClean="0"/>
              <a:t>Интересуйтесь, как пациент справляется с эмоциональным дискомфортом и какая помимо вас необходима пациенту помощь.</a:t>
            </a:r>
          </a:p>
          <a:p>
            <a:pPr lvl="0"/>
            <a:r>
              <a:rPr lang="ru-RU" dirty="0" smtClean="0"/>
              <a:t>Ни в коем случае не показывайте пациенту отсутствие знаний в той или иной области в отношении заболевания или лечения. Если не можете предоставить достоверную информацию, сообщите, что посоветуйтесь с другими коллегами и сообщите необходимую информацию пациенту. </a:t>
            </a:r>
          </a:p>
          <a:p>
            <a:pPr lvl="0"/>
            <a:r>
              <a:rPr lang="ru-RU" dirty="0" smtClean="0"/>
              <a:t>Старайтесь предоставлять пациенту четкие инструкции к действию (куда пойти, где можно оформить или получить нужный документ, справку).</a:t>
            </a:r>
          </a:p>
          <a:p>
            <a:pPr lvl="0"/>
            <a:r>
              <a:rPr lang="ru-RU" dirty="0" smtClean="0"/>
              <a:t>По окончании общения, обязательно поинтересуйтесь, какую информацию пациент усвоил и назначьте следующую встречу и шаги в лечении.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ПРЕЗЕНТАЦИИ\тренинги для персонала\фон\фон 3_files\medicine-wall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1438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ru-RU" sz="2800" dirty="0" smtClean="0"/>
              <a:t>Эффективные и адаптивные способы работы с переживаниями, вызванными стрессовой ситуацией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950444"/>
          </a:xfrm>
        </p:spPr>
        <p:txBody>
          <a:bodyPr>
            <a:noAutofit/>
          </a:bodyPr>
          <a:lstStyle/>
          <a:p>
            <a:pPr lvl="0"/>
            <a:r>
              <a:rPr lang="ru-RU" sz="1700" dirty="0" smtClean="0"/>
              <a:t>Необходимо понимать, что если человек испытывает разумный страх, грусть, огорчение, беспокойство, растерянность, испуг или злость из-за болезни - это нормально. Это не хорошо и не плохо. Это нормально!</a:t>
            </a:r>
          </a:p>
          <a:p>
            <a:pPr lvl="0"/>
            <a:r>
              <a:rPr lang="ru-RU" sz="1700" dirty="0" smtClean="0"/>
              <a:t>Поговорите с людьми, которым доверяете. Найдите поддержку и утешение с родными и близкими  Поддерживайте связь с семьей и друзьями с помощью электронной почты, телефонных звонков и использования социальных сетей.</a:t>
            </a:r>
          </a:p>
          <a:p>
            <a:pPr lvl="0"/>
            <a:r>
              <a:rPr lang="ru-RU" sz="1700" dirty="0" smtClean="0"/>
              <a:t>Избегайте  длительного общения с людьми,  которые обостряют и нагнетают обстановку вокруг ситуации с вирусом.</a:t>
            </a:r>
          </a:p>
          <a:p>
            <a:pPr lvl="0"/>
            <a:r>
              <a:rPr lang="ru-RU" sz="1700" dirty="0" smtClean="0"/>
              <a:t>Следуйте медицинским рекомендациям, если вы должны оставаться дома.</a:t>
            </a:r>
          </a:p>
          <a:p>
            <a:pPr lvl="0"/>
            <a:r>
              <a:rPr lang="ru-RU" sz="1700" dirty="0" smtClean="0"/>
              <a:t>Не используйте табак, алкоголь или другие наркотики, чтобы справиться со своими эмоциями.</a:t>
            </a:r>
          </a:p>
          <a:p>
            <a:pPr lvl="0"/>
            <a:r>
              <a:rPr lang="ru-RU" sz="1700" dirty="0" smtClean="0"/>
              <a:t>Используйте достоверные источники для получения информации, блокируете сайты, откуда постоянно приходят негативные новости, избегаете влияния </a:t>
            </a:r>
            <a:r>
              <a:rPr lang="ru-RU" sz="1700" dirty="0" err="1" smtClean="0"/>
              <a:t>масс-медиа</a:t>
            </a:r>
            <a:r>
              <a:rPr lang="ru-RU" sz="1700" dirty="0" smtClean="0"/>
              <a:t>.</a:t>
            </a:r>
          </a:p>
          <a:p>
            <a:pPr lvl="0"/>
            <a:r>
              <a:rPr lang="ru-RU" sz="1700" dirty="0" smtClean="0"/>
              <a:t>Сократите время, которое вы и ваша семья тратите на просмотр или прослушивание расстраивающего освещения в СМИ.</a:t>
            </a:r>
          </a:p>
          <a:p>
            <a:pPr lvl="0"/>
            <a:r>
              <a:rPr lang="ru-RU" sz="1700" dirty="0" smtClean="0"/>
              <a:t>Используйте навыки, которые вы использовали в прошлом в трудные времена, чтобы управлять своими эмоциями во время этой вспышки.</a:t>
            </a:r>
          </a:p>
          <a:p>
            <a:pPr lvl="0"/>
            <a:r>
              <a:rPr lang="ru-RU" sz="1700" dirty="0" smtClean="0"/>
              <a:t>Если вы чувствуете себя подавленным, и не можете получить необходимую поддержку от своих близких, обратитесь за помощью к медицинскому психологу.    </a:t>
            </a:r>
          </a:p>
          <a:p>
            <a:pPr marL="0" lvl="0" indent="0">
              <a:buNone/>
            </a:pPr>
            <a:r>
              <a:rPr lang="ru-RU" sz="1700" dirty="0" smtClean="0"/>
              <a:t>       В Тверской области организован круглосуточный телефон доверия Центра психического </a:t>
            </a:r>
          </a:p>
          <a:p>
            <a:pPr marL="0" lvl="0" indent="0">
              <a:buNone/>
            </a:pPr>
            <a:r>
              <a:rPr lang="ru-RU" sz="1700" dirty="0" smtClean="0"/>
              <a:t>       здоровья.8(4822) 55-82-22.</a:t>
            </a:r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ПРЕЗЕНТАЦИИ\тренинги для персонала\фон\фон 3_files\medicine-wall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1143000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ru-RU" sz="3600" dirty="0" smtClean="0"/>
              <a:t>Факторы, провоцирующие </a:t>
            </a:r>
            <a:r>
              <a:rPr lang="ru-RU" sz="3600" dirty="0" err="1" smtClean="0"/>
              <a:t>психоэмоциональное</a:t>
            </a:r>
            <a:r>
              <a:rPr lang="ru-RU" sz="3600" dirty="0" smtClean="0"/>
              <a:t> напряжение у  медицинских работников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8610" y="1124744"/>
            <a:ext cx="5205390" cy="573325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высокая неопределенность методов лечения и меняющихся протоколов лечения;</a:t>
            </a:r>
          </a:p>
          <a:p>
            <a:pPr lvl="0"/>
            <a:r>
              <a:rPr lang="ru-RU" dirty="0" smtClean="0"/>
              <a:t>сложность маршрутизации пациентов с </a:t>
            </a:r>
            <a:r>
              <a:rPr lang="en-US" dirty="0" smtClean="0"/>
              <a:t>COVID</a:t>
            </a:r>
            <a:r>
              <a:rPr lang="ru-RU" dirty="0" smtClean="0"/>
              <a:t> – 19;</a:t>
            </a:r>
          </a:p>
          <a:p>
            <a:pPr lvl="0"/>
            <a:r>
              <a:rPr lang="ru-RU" dirty="0" smtClean="0"/>
              <a:t>сложность усвоения ежедневно поступающей информации о новых правилах ограничения в период пандемии;</a:t>
            </a:r>
          </a:p>
          <a:p>
            <a:pPr lvl="0"/>
            <a:r>
              <a:rPr lang="ru-RU" spc="-1" dirty="0" smtClean="0">
                <a:solidFill>
                  <a:srgbClr val="000000"/>
                </a:solidFill>
                <a:ea typeface="DejaVu Sans"/>
              </a:rPr>
              <a:t>постоянная ответственность за чужое здоровье и жизнь;</a:t>
            </a:r>
          </a:p>
          <a:p>
            <a:r>
              <a:rPr lang="ru-RU" spc="-1" dirty="0" smtClean="0">
                <a:solidFill>
                  <a:srgbClr val="000000"/>
                </a:solidFill>
                <a:ea typeface="DejaVu Sans"/>
              </a:rPr>
              <a:t>личное </a:t>
            </a:r>
            <a:r>
              <a:rPr lang="ru-RU" spc="-1" dirty="0">
                <a:solidFill>
                  <a:srgbClr val="000000"/>
                </a:solidFill>
                <a:ea typeface="DejaVu Sans"/>
              </a:rPr>
              <a:t>отношение к неизлечимым болезням и смерти </a:t>
            </a:r>
            <a:r>
              <a:rPr lang="ru-RU" spc="-1" dirty="0" smtClean="0">
                <a:solidFill>
                  <a:srgbClr val="000000"/>
                </a:solidFill>
                <a:ea typeface="DejaVu Sans"/>
              </a:rPr>
              <a:t>пациентов;</a:t>
            </a:r>
            <a:endParaRPr lang="ru-RU" dirty="0" smtClean="0"/>
          </a:p>
          <a:p>
            <a:pPr lvl="0"/>
            <a:r>
              <a:rPr lang="ru-RU" dirty="0" smtClean="0"/>
              <a:t>высокая степень риска заражения близких.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82" y="1538917"/>
            <a:ext cx="3923928" cy="4904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1757</Words>
  <Application>Microsoft Office PowerPoint</Application>
  <PresentationFormat>Экран (4:3)</PresentationFormat>
  <Paragraphs>135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Характерная реакция пациентов  с заболеванием COVID-19 .</vt:lpstr>
      <vt:lpstr>Формы реагирования пациентов.</vt:lpstr>
      <vt:lpstr>Ошибки при общении с пациентом.</vt:lpstr>
      <vt:lpstr>Принципы построения коммуникации.</vt:lpstr>
      <vt:lpstr>Трудности при общении с  пациентом в виду  использования СИЗ.</vt:lpstr>
      <vt:lpstr>Принципы коммуникации при оказании медицинской помощи в рамках амбулаторного звена.</vt:lpstr>
      <vt:lpstr>Эффективные и адаптивные способы работы с переживаниями, вызванными стрессовой ситуацией</vt:lpstr>
      <vt:lpstr>Факторы, провоцирующие психоэмоциональное напряжение у  медицинских работников.</vt:lpstr>
      <vt:lpstr>Профилактика синдрома профессионального выгорания.  </vt:lpstr>
      <vt:lpstr>Упражнение «Простые утверждения»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ИНовицкая</cp:lastModifiedBy>
  <cp:revision>29</cp:revision>
  <dcterms:created xsi:type="dcterms:W3CDTF">2019-07-03T19:15:33Z</dcterms:created>
  <dcterms:modified xsi:type="dcterms:W3CDTF">2020-05-29T04:52:57Z</dcterms:modified>
</cp:coreProperties>
</file>